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6" r:id="rId3"/>
    <p:sldId id="268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9" r:id="rId12"/>
    <p:sldId id="270" r:id="rId13"/>
    <p:sldId id="272" r:id="rId14"/>
    <p:sldId id="273" r:id="rId15"/>
    <p:sldId id="265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6" d="100"/>
          <a:sy n="56" d="100"/>
        </p:scale>
        <p:origin x="72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A23EB-4902-8146-A2B6-A134C9C9E804}" type="datetimeFigureOut">
              <a:rPr lang="en-US" smtClean="0"/>
              <a:pPr/>
              <a:t>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CF34-6ACE-134F-A289-70D7B4C097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A23EB-4902-8146-A2B6-A134C9C9E804}" type="datetimeFigureOut">
              <a:rPr lang="en-US" smtClean="0"/>
              <a:pPr/>
              <a:t>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CF34-6ACE-134F-A289-70D7B4C097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A23EB-4902-8146-A2B6-A134C9C9E804}" type="datetimeFigureOut">
              <a:rPr lang="en-US" smtClean="0"/>
              <a:pPr/>
              <a:t>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CF34-6ACE-134F-A289-70D7B4C097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A23EB-4902-8146-A2B6-A134C9C9E804}" type="datetimeFigureOut">
              <a:rPr lang="en-US" smtClean="0"/>
              <a:pPr/>
              <a:t>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CF34-6ACE-134F-A289-70D7B4C097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A23EB-4902-8146-A2B6-A134C9C9E804}" type="datetimeFigureOut">
              <a:rPr lang="en-US" smtClean="0"/>
              <a:pPr/>
              <a:t>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CF34-6ACE-134F-A289-70D7B4C097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A23EB-4902-8146-A2B6-A134C9C9E804}" type="datetimeFigureOut">
              <a:rPr lang="en-US" smtClean="0"/>
              <a:pPr/>
              <a:t>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CF34-6ACE-134F-A289-70D7B4C097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A23EB-4902-8146-A2B6-A134C9C9E804}" type="datetimeFigureOut">
              <a:rPr lang="en-US" smtClean="0"/>
              <a:pPr/>
              <a:t>2/28/2018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CF34-6ACE-134F-A289-70D7B4C097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A23EB-4902-8146-A2B6-A134C9C9E804}" type="datetimeFigureOut">
              <a:rPr lang="en-US" smtClean="0"/>
              <a:pPr/>
              <a:t>2/28/2018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CF34-6ACE-134F-A289-70D7B4C097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A23EB-4902-8146-A2B6-A134C9C9E804}" type="datetimeFigureOut">
              <a:rPr lang="en-US" smtClean="0"/>
              <a:pPr/>
              <a:t>2/28/2018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CF34-6ACE-134F-A289-70D7B4C097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A23EB-4902-8146-A2B6-A134C9C9E804}" type="datetimeFigureOut">
              <a:rPr lang="en-US" smtClean="0"/>
              <a:pPr/>
              <a:t>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CF34-6ACE-134F-A289-70D7B4C097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A23EB-4902-8146-A2B6-A134C9C9E804}" type="datetimeFigureOut">
              <a:rPr lang="en-US" smtClean="0"/>
              <a:pPr/>
              <a:t>2/28/2018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4CF34-6ACE-134F-A289-70D7B4C097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0A23EB-4902-8146-A2B6-A134C9C9E804}" type="datetimeFigureOut">
              <a:rPr lang="en-US" smtClean="0"/>
              <a:pPr/>
              <a:t>2/28/2018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74CF34-6ACE-134F-A289-70D7B4C0979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Gene Mutations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167" y="2750749"/>
            <a:ext cx="8608363" cy="4157600"/>
          </a:xfrm>
          <a:prstGeom prst="rect">
            <a:avLst/>
          </a:prstGeom>
        </p:spPr>
      </p:pic>
      <p:pic>
        <p:nvPicPr>
          <p:cNvPr id="6" name="Picture 5" descr="Screen Shot 2014-09-27 at 3.39.16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153953" y="58065"/>
            <a:ext cx="12020545" cy="25031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857251"/>
            <a:ext cx="7886700" cy="994172"/>
          </a:xfrm>
        </p:spPr>
        <p:txBody>
          <a:bodyPr>
            <a:normAutofit/>
          </a:bodyPr>
          <a:lstStyle/>
          <a:p>
            <a:r>
              <a:rPr lang="en-US" sz="4050" dirty="0"/>
              <a:t>Outcomes of point mutations </a:t>
            </a:r>
          </a:p>
        </p:txBody>
      </p:sp>
      <p:sp>
        <p:nvSpPr>
          <p:cNvPr id="4" name="Rectangle 3"/>
          <p:cNvSpPr/>
          <p:nvPr/>
        </p:nvSpPr>
        <p:spPr>
          <a:xfrm>
            <a:off x="854765" y="1851422"/>
            <a:ext cx="743447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Record the original, unmuted sequence in your notebook</a:t>
            </a:r>
          </a:p>
          <a:p>
            <a:endParaRPr lang="en-US" sz="2100" dirty="0"/>
          </a:p>
          <a:p>
            <a:endParaRPr lang="en-US" sz="2100" dirty="0"/>
          </a:p>
          <a:p>
            <a:pPr algn="ctr"/>
            <a:r>
              <a:rPr lang="en-US" sz="3000" dirty="0"/>
              <a:t>Original DNA: TAC ACC TTG GCG ACG ACT </a:t>
            </a:r>
          </a:p>
          <a:p>
            <a:pPr algn="ctr"/>
            <a:r>
              <a:rPr lang="en-US" sz="3000" dirty="0"/>
              <a:t>            mRNA: AUG UGG AAC CGC UGC UGA</a:t>
            </a:r>
          </a:p>
          <a:p>
            <a:pPr algn="ctr"/>
            <a:r>
              <a:rPr lang="en-US" sz="3000" dirty="0"/>
              <a:t>   Amino Acid: Met  Try   Asp  </a:t>
            </a:r>
            <a:r>
              <a:rPr lang="en-US" sz="3000" dirty="0" err="1"/>
              <a:t>Arg</a:t>
            </a:r>
            <a:r>
              <a:rPr lang="en-US" sz="3000" dirty="0"/>
              <a:t>  </a:t>
            </a:r>
            <a:r>
              <a:rPr lang="en-US" sz="3000" dirty="0" err="1"/>
              <a:t>Cys</a:t>
            </a:r>
            <a:r>
              <a:rPr lang="en-US" sz="3000" dirty="0"/>
              <a:t>  stop</a:t>
            </a:r>
          </a:p>
        </p:txBody>
      </p:sp>
    </p:spTree>
    <p:extLst>
      <p:ext uri="{BB962C8B-B14F-4D97-AF65-F5344CB8AC3E}">
        <p14:creationId xmlns:p14="http://schemas.microsoft.com/office/powerpoint/2010/main" val="134249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2708" y="198913"/>
            <a:ext cx="7886700" cy="994172"/>
          </a:xfrm>
        </p:spPr>
        <p:txBody>
          <a:bodyPr>
            <a:normAutofit/>
          </a:bodyPr>
          <a:lstStyle/>
          <a:p>
            <a:r>
              <a:rPr lang="en-US" sz="2400" b="1" dirty="0"/>
              <a:t>Outcomes of point mutations </a:t>
            </a:r>
          </a:p>
        </p:txBody>
      </p:sp>
      <p:sp>
        <p:nvSpPr>
          <p:cNvPr id="4" name="Rectangle 3"/>
          <p:cNvSpPr/>
          <p:nvPr/>
        </p:nvSpPr>
        <p:spPr>
          <a:xfrm>
            <a:off x="357810" y="1317483"/>
            <a:ext cx="8786191" cy="256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u="sng" dirty="0"/>
              <a:t>Silent</a:t>
            </a:r>
            <a:r>
              <a:rPr lang="en-US" sz="2800" dirty="0"/>
              <a:t>: mutation does not change the amino acid sequence</a:t>
            </a:r>
          </a:p>
          <a:p>
            <a:pPr lvl="3"/>
            <a:r>
              <a:rPr lang="en-US" sz="2800" dirty="0"/>
              <a:t>Mutated DNA: TAC ACC TTA GCG ACG ACT </a:t>
            </a:r>
          </a:p>
          <a:p>
            <a:pPr lvl="3"/>
            <a:r>
              <a:rPr lang="en-US" sz="2800" dirty="0"/>
              <a:t>            mRNA: AUG UGG AAU CGC UGC UGA</a:t>
            </a:r>
          </a:p>
          <a:p>
            <a:pPr lvl="3"/>
            <a:r>
              <a:rPr lang="en-US" sz="2800" dirty="0"/>
              <a:t>   Amino Acid: Met  Try   Asp  </a:t>
            </a:r>
            <a:r>
              <a:rPr lang="en-US" sz="2800" dirty="0" err="1"/>
              <a:t>Arg</a:t>
            </a:r>
            <a:r>
              <a:rPr lang="en-US" sz="2800" dirty="0"/>
              <a:t>  </a:t>
            </a:r>
            <a:r>
              <a:rPr lang="en-US" sz="2800" dirty="0" err="1"/>
              <a:t>Cys</a:t>
            </a:r>
            <a:r>
              <a:rPr lang="en-US" sz="2800" dirty="0"/>
              <a:t>  stop</a:t>
            </a:r>
          </a:p>
          <a:p>
            <a:endParaRPr lang="en-US" sz="2100" dirty="0"/>
          </a:p>
        </p:txBody>
      </p:sp>
      <p:sp>
        <p:nvSpPr>
          <p:cNvPr id="6" name="Rectangle 5"/>
          <p:cNvSpPr/>
          <p:nvPr/>
        </p:nvSpPr>
        <p:spPr>
          <a:xfrm>
            <a:off x="5574118" y="2244642"/>
            <a:ext cx="198783" cy="35780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/>
          <p:cNvSpPr/>
          <p:nvPr/>
        </p:nvSpPr>
        <p:spPr>
          <a:xfrm>
            <a:off x="5333094" y="3147345"/>
            <a:ext cx="482048" cy="38226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72625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2708" y="198913"/>
            <a:ext cx="7886700" cy="994172"/>
          </a:xfrm>
        </p:spPr>
        <p:txBody>
          <a:bodyPr>
            <a:normAutofit/>
          </a:bodyPr>
          <a:lstStyle/>
          <a:p>
            <a:r>
              <a:rPr lang="en-US" sz="2400" b="1" dirty="0"/>
              <a:t>Outcomes of point mutations </a:t>
            </a:r>
          </a:p>
        </p:txBody>
      </p:sp>
      <p:sp>
        <p:nvSpPr>
          <p:cNvPr id="4" name="Rectangle 3"/>
          <p:cNvSpPr/>
          <p:nvPr/>
        </p:nvSpPr>
        <p:spPr>
          <a:xfrm>
            <a:off x="357810" y="1317483"/>
            <a:ext cx="878619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8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u="sng" dirty="0" smtClean="0"/>
              <a:t>Missense: </a:t>
            </a:r>
            <a:r>
              <a:rPr lang="en-US" sz="2800" dirty="0" smtClean="0"/>
              <a:t>mutation changes one amino acid in the sequence</a:t>
            </a:r>
          </a:p>
          <a:p>
            <a:pPr lvl="3"/>
            <a:r>
              <a:rPr lang="en-US" sz="2800" dirty="0" smtClean="0"/>
              <a:t>Mutated DNA: TAC ACG TTG GCG ACG ACT </a:t>
            </a:r>
          </a:p>
          <a:p>
            <a:pPr lvl="3"/>
            <a:r>
              <a:rPr lang="en-US" sz="2800" dirty="0" smtClean="0"/>
              <a:t>           mRNA: AUG UGC AAU CGC UGC UGA</a:t>
            </a:r>
          </a:p>
          <a:p>
            <a:pPr lvl="3"/>
            <a:r>
              <a:rPr lang="en-US" sz="2800" dirty="0" smtClean="0"/>
              <a:t>   Amino Acid: Met  </a:t>
            </a:r>
            <a:r>
              <a:rPr lang="en-US" sz="2800" dirty="0" err="1" smtClean="0"/>
              <a:t>Cys</a:t>
            </a:r>
            <a:r>
              <a:rPr lang="en-US" sz="2800" dirty="0" smtClean="0"/>
              <a:t> Asp  </a:t>
            </a:r>
            <a:r>
              <a:rPr lang="en-US" sz="2800" dirty="0" err="1" smtClean="0"/>
              <a:t>Arg</a:t>
            </a:r>
            <a:r>
              <a:rPr lang="en-US" sz="2800" dirty="0" smtClean="0"/>
              <a:t>  </a:t>
            </a:r>
            <a:r>
              <a:rPr lang="en-US" sz="2800" dirty="0" err="1" smtClean="0"/>
              <a:t>Cys</a:t>
            </a:r>
            <a:r>
              <a:rPr lang="en-US" sz="2800" dirty="0" smtClean="0"/>
              <a:t>  stop</a:t>
            </a:r>
            <a:endParaRPr lang="en-US" sz="2800" dirty="0"/>
          </a:p>
        </p:txBody>
      </p:sp>
      <p:sp>
        <p:nvSpPr>
          <p:cNvPr id="6" name="Rectangle 5"/>
          <p:cNvSpPr/>
          <p:nvPr/>
        </p:nvSpPr>
        <p:spPr>
          <a:xfrm>
            <a:off x="4839420" y="2706047"/>
            <a:ext cx="198783" cy="35780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/>
          <p:cNvSpPr/>
          <p:nvPr/>
        </p:nvSpPr>
        <p:spPr>
          <a:xfrm>
            <a:off x="4636186" y="3484849"/>
            <a:ext cx="482048" cy="38226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549685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2708" y="198913"/>
            <a:ext cx="7886700" cy="994172"/>
          </a:xfrm>
        </p:spPr>
        <p:txBody>
          <a:bodyPr>
            <a:normAutofit/>
          </a:bodyPr>
          <a:lstStyle/>
          <a:p>
            <a:r>
              <a:rPr lang="en-US" sz="2400" b="1" dirty="0"/>
              <a:t>Outcomes of point mutations </a:t>
            </a:r>
          </a:p>
        </p:txBody>
      </p:sp>
      <p:sp>
        <p:nvSpPr>
          <p:cNvPr id="4" name="Rectangle 3"/>
          <p:cNvSpPr/>
          <p:nvPr/>
        </p:nvSpPr>
        <p:spPr>
          <a:xfrm>
            <a:off x="357810" y="1317483"/>
            <a:ext cx="878619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800" u="sng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u="sng" dirty="0"/>
              <a:t>Nonsense: </a:t>
            </a:r>
            <a:r>
              <a:rPr lang="en-US" sz="2800" dirty="0"/>
              <a:t>mutation causes the amino acid sequence to stop </a:t>
            </a:r>
            <a:r>
              <a:rPr lang="en-US" sz="2800" dirty="0" smtClean="0"/>
              <a:t>early </a:t>
            </a:r>
            <a:endParaRPr lang="en-US" sz="2800" dirty="0"/>
          </a:p>
          <a:p>
            <a:pPr lvl="4"/>
            <a:r>
              <a:rPr lang="en-US" sz="2800" dirty="0"/>
              <a:t>Mutated DNA:TAC ACG TTG   </a:t>
            </a:r>
            <a:r>
              <a:rPr lang="en-US" sz="2800" dirty="0" smtClean="0"/>
              <a:t> ACT </a:t>
            </a:r>
            <a:r>
              <a:rPr lang="en-US" sz="2800" dirty="0"/>
              <a:t>ACG ACT </a:t>
            </a:r>
          </a:p>
          <a:p>
            <a:pPr lvl="4"/>
            <a:r>
              <a:rPr lang="en-US" sz="2800" dirty="0"/>
              <a:t>            mRNA: AUG UGC </a:t>
            </a:r>
            <a:r>
              <a:rPr lang="en-US" sz="2800" dirty="0" smtClean="0"/>
              <a:t>AAU  </a:t>
            </a:r>
            <a:r>
              <a:rPr lang="en-US" sz="2800" dirty="0"/>
              <a:t>UGA UGC UGA</a:t>
            </a:r>
          </a:p>
          <a:p>
            <a:pPr lvl="4"/>
            <a:r>
              <a:rPr lang="en-US" sz="2800" dirty="0"/>
              <a:t>   Amino Acid: Met  </a:t>
            </a:r>
            <a:r>
              <a:rPr lang="en-US" sz="2800" dirty="0" err="1"/>
              <a:t>Cys</a:t>
            </a:r>
            <a:r>
              <a:rPr lang="en-US" sz="2800" dirty="0"/>
              <a:t> </a:t>
            </a:r>
            <a:r>
              <a:rPr lang="en-US" sz="2800" dirty="0" smtClean="0"/>
              <a:t>   Asp  </a:t>
            </a:r>
            <a:r>
              <a:rPr lang="en-US" sz="2800" dirty="0"/>
              <a:t>stop</a:t>
            </a:r>
          </a:p>
        </p:txBody>
      </p:sp>
      <p:sp>
        <p:nvSpPr>
          <p:cNvPr id="10" name="Rectangle 9"/>
          <p:cNvSpPr/>
          <p:nvPr/>
        </p:nvSpPr>
        <p:spPr>
          <a:xfrm>
            <a:off x="6945343" y="2656311"/>
            <a:ext cx="266340" cy="49174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920753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Frameshift</a:t>
            </a:r>
            <a:r>
              <a:rPr lang="en-US" dirty="0" smtClean="0"/>
              <a:t> Mutation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 smtClean="0"/>
              <a:t>Frameshift</a:t>
            </a:r>
            <a:r>
              <a:rPr lang="en-US" b="1" dirty="0" smtClean="0"/>
              <a:t> Mutations – </a:t>
            </a:r>
            <a:r>
              <a:rPr lang="en-US" dirty="0" smtClean="0"/>
              <a:t>shifts the </a:t>
            </a:r>
            <a:r>
              <a:rPr lang="en-US" u="sng" dirty="0" smtClean="0"/>
              <a:t>reading frame</a:t>
            </a:r>
            <a:r>
              <a:rPr lang="en-US" dirty="0"/>
              <a:t> </a:t>
            </a:r>
            <a:r>
              <a:rPr lang="en-US" dirty="0" smtClean="0"/>
              <a:t>(codon changes), which changes the amino acid</a:t>
            </a:r>
            <a:endParaRPr lang="en-US" u="sng" dirty="0" smtClean="0"/>
          </a:p>
          <a:p>
            <a:r>
              <a:rPr lang="en-US" dirty="0" smtClean="0"/>
              <a:t>Results from insertion and deletion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700" dirty="0"/>
              <a:t>Complete the </a:t>
            </a:r>
            <a:r>
              <a:rPr lang="en-US" sz="2700" b="1" u="sng" dirty="0"/>
              <a:t>DNA Mutation Consequences </a:t>
            </a:r>
            <a:r>
              <a:rPr lang="en-US" sz="2700" dirty="0"/>
              <a:t>activity.  </a:t>
            </a:r>
          </a:p>
          <a:p>
            <a:r>
              <a:rPr lang="en-US" sz="2700" dirty="0"/>
              <a:t>The procedure is a class set, please do not write on it.</a:t>
            </a:r>
          </a:p>
          <a:p>
            <a:r>
              <a:rPr lang="en-US" sz="2700" dirty="0" smtClean="0"/>
              <a:t>This can be complete in pairs, but both groups must have the activity completed on the lab sheet.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7269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changing of the structure of a gene, resulting in a variant form that may be transmitted to </a:t>
            </a:r>
            <a:r>
              <a:rPr lang="en-US"/>
              <a:t>subsequent </a:t>
            </a:r>
            <a:r>
              <a:rPr lang="en-US" smtClean="0"/>
              <a:t>generations</a:t>
            </a:r>
          </a:p>
          <a:p>
            <a:r>
              <a:rPr lang="en-US" smtClean="0"/>
              <a:t>Occurs </a:t>
            </a:r>
            <a:r>
              <a:rPr lang="en-US" dirty="0" smtClean="0"/>
              <a:t>once in every 10 millions bases</a:t>
            </a:r>
          </a:p>
          <a:p>
            <a:r>
              <a:rPr lang="en-US" dirty="0" smtClean="0"/>
              <a:t>Most are corrected/ repaired during </a:t>
            </a:r>
            <a:r>
              <a:rPr lang="en-US" dirty="0" smtClean="0"/>
              <a:t>replication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 mutation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700" dirty="0"/>
              <a:t>Point mutation: mutation that occurs in a single point in the DNA</a:t>
            </a:r>
            <a:r>
              <a:rPr lang="en-US" sz="2700" dirty="0" smtClean="0"/>
              <a:t>.</a:t>
            </a:r>
          </a:p>
          <a:p>
            <a:pPr lvl="1"/>
            <a:r>
              <a:rPr lang="en-US" b="1" dirty="0"/>
              <a:t>Substitution</a:t>
            </a:r>
          </a:p>
          <a:p>
            <a:pPr lvl="1"/>
            <a:r>
              <a:rPr lang="en-US" b="1" dirty="0"/>
              <a:t>Insertion</a:t>
            </a:r>
          </a:p>
          <a:p>
            <a:pPr lvl="1"/>
            <a:r>
              <a:rPr lang="en-US" b="1" dirty="0" smtClean="0"/>
              <a:t>Deletion</a:t>
            </a:r>
            <a:endParaRPr lang="en-US" sz="2700" dirty="0"/>
          </a:p>
          <a:p>
            <a:pPr marL="0" indent="0">
              <a:buNone/>
            </a:pPr>
            <a:r>
              <a:rPr lang="en-US" sz="2700" dirty="0"/>
              <a:t>Ex. Original DNA: TAC ACC TTG </a:t>
            </a:r>
          </a:p>
          <a:p>
            <a:pPr marL="0" indent="0">
              <a:buNone/>
            </a:pPr>
            <a:r>
              <a:rPr lang="en-US" sz="2700" dirty="0"/>
              <a:t>Mutated DNA     : TAC ATC TTG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786996" y="4629056"/>
            <a:ext cx="198783" cy="35780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751289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Point Mutations 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204197"/>
          </a:xfrm>
        </p:spPr>
        <p:txBody>
          <a:bodyPr>
            <a:normAutofit/>
          </a:bodyPr>
          <a:lstStyle/>
          <a:p>
            <a:r>
              <a:rPr lang="en-US" b="1" dirty="0" smtClean="0"/>
              <a:t>Point Mutations – </a:t>
            </a:r>
            <a:r>
              <a:rPr lang="en-US" dirty="0" smtClean="0"/>
              <a:t>changes </a:t>
            </a:r>
            <a:r>
              <a:rPr lang="en-US" u="sng" dirty="0" smtClean="0"/>
              <a:t>in one or a few</a:t>
            </a:r>
            <a:r>
              <a:rPr lang="en-US" dirty="0" smtClean="0"/>
              <a:t> nucleotides</a:t>
            </a:r>
          </a:p>
          <a:p>
            <a:pPr lvl="1"/>
            <a:r>
              <a:rPr lang="en-US" b="1" dirty="0" smtClean="0"/>
              <a:t>Substitution</a:t>
            </a:r>
          </a:p>
          <a:p>
            <a:pPr lvl="1"/>
            <a:r>
              <a:rPr lang="en-US" b="1" dirty="0" smtClean="0"/>
              <a:t>Insertion</a:t>
            </a:r>
          </a:p>
          <a:p>
            <a:pPr lvl="1"/>
            <a:r>
              <a:rPr lang="en-US" b="1" dirty="0" smtClean="0"/>
              <a:t>Deletion</a:t>
            </a:r>
          </a:p>
          <a:p>
            <a:pPr lvl="1"/>
            <a:endParaRPr lang="en-US" b="1" dirty="0" smtClean="0"/>
          </a:p>
          <a:p>
            <a:endParaRPr lang="en-US" dirty="0"/>
          </a:p>
        </p:txBody>
      </p:sp>
      <p:pic>
        <p:nvPicPr>
          <p:cNvPr id="4" name="Picture 5" descr="missen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23869" y="3343897"/>
            <a:ext cx="3038475" cy="292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Substitution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0360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en-US" sz="3200" b="1" dirty="0" smtClean="0"/>
              <a:t>Substitution – </a:t>
            </a:r>
            <a:r>
              <a:rPr lang="en-US" sz="3200" dirty="0" smtClean="0"/>
              <a:t>substituting one nucleic base for another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Ex</a:t>
            </a:r>
            <a:r>
              <a:rPr lang="en-US" dirty="0"/>
              <a:t>. Original DNA: TAC ACC TTG </a:t>
            </a:r>
          </a:p>
          <a:p>
            <a:pPr marL="0" indent="0">
              <a:buNone/>
            </a:pPr>
            <a:r>
              <a:rPr lang="en-US" dirty="0"/>
              <a:t>  Mutated DNA   : TAC ATC TTG </a:t>
            </a:r>
          </a:p>
          <a:p>
            <a:pPr lvl="2">
              <a:lnSpc>
                <a:spcPct val="90000"/>
              </a:lnSpc>
              <a:buNone/>
            </a:pPr>
            <a:endParaRPr lang="en-US" sz="3200" dirty="0" smtClean="0"/>
          </a:p>
          <a:p>
            <a:pPr lvl="1">
              <a:lnSpc>
                <a:spcPct val="90000"/>
              </a:lnSpc>
              <a:buNone/>
            </a:pPr>
            <a:r>
              <a:rPr lang="en-US" sz="3600" dirty="0" smtClean="0"/>
              <a:t>Outcome: usually effects no more than 1 amino acid, sometimes no effect</a:t>
            </a:r>
          </a:p>
          <a:p>
            <a:pPr lvl="1">
              <a:lnSpc>
                <a:spcPct val="90000"/>
              </a:lnSpc>
            </a:pPr>
            <a:endParaRPr lang="en-US" sz="3600" dirty="0" smtClean="0"/>
          </a:p>
          <a:p>
            <a:pPr lvl="2">
              <a:lnSpc>
                <a:spcPct val="90000"/>
              </a:lnSpc>
            </a:pPr>
            <a:endParaRPr lang="en-US" sz="3200" b="1" dirty="0" smtClean="0"/>
          </a:p>
          <a:p>
            <a:pPr lvl="2">
              <a:lnSpc>
                <a:spcPct val="90000"/>
              </a:lnSpc>
              <a:buNone/>
            </a:pPr>
            <a:endParaRPr lang="en-US" sz="3200" b="1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386471" y="3856381"/>
            <a:ext cx="185529" cy="41081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-23535" r="-23535"/>
          <a:stretch>
            <a:fillRect/>
          </a:stretch>
        </p:blipFill>
        <p:spPr>
          <a:xfrm>
            <a:off x="-305503" y="456605"/>
            <a:ext cx="9337223" cy="60735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1" algn="ctr" defTabSz="457200" rtl="0">
              <a:spcBef>
                <a:spcPct val="0"/>
              </a:spcBef>
            </a:pPr>
            <a:r>
              <a:rPr lang="en-US" sz="6667" dirty="0" smtClean="0"/>
              <a:t>Insertion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9914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en-US" sz="3200" b="1" dirty="0" smtClean="0"/>
              <a:t>Insertion – </a:t>
            </a:r>
            <a:r>
              <a:rPr lang="en-US" sz="3200" dirty="0" smtClean="0"/>
              <a:t>inserting one or more nucleic bases </a:t>
            </a:r>
            <a:endParaRPr lang="en-US" sz="3200" b="1" dirty="0" smtClean="0"/>
          </a:p>
          <a:p>
            <a:pPr lvl="1">
              <a:lnSpc>
                <a:spcPct val="90000"/>
              </a:lnSpc>
              <a:buNone/>
            </a:pPr>
            <a:endParaRPr lang="en-US" sz="3200" b="1" dirty="0" smtClean="0"/>
          </a:p>
          <a:p>
            <a:pPr marL="0" indent="0">
              <a:buNone/>
            </a:pPr>
            <a:r>
              <a:rPr lang="en-US" dirty="0"/>
              <a:t>Ex. Original DNA: TAC ACC TTG </a:t>
            </a:r>
          </a:p>
          <a:p>
            <a:pPr marL="0" indent="0">
              <a:buNone/>
            </a:pPr>
            <a:r>
              <a:rPr lang="en-US" dirty="0"/>
              <a:t>  Mutated DNA   : TAC ATA  CTT G </a:t>
            </a:r>
          </a:p>
          <a:p>
            <a:pPr>
              <a:buNone/>
            </a:pPr>
            <a:endParaRPr lang="en-US" dirty="0" smtClean="0"/>
          </a:p>
          <a:p>
            <a:pPr marL="342900" lvl="1" indent="-342900">
              <a:buNone/>
            </a:pPr>
            <a:r>
              <a:rPr lang="en-US" sz="3600" dirty="0" smtClean="0"/>
              <a:t>Outcome: grouping of bases shifts changing the codon (</a:t>
            </a:r>
            <a:r>
              <a:rPr lang="en-US" sz="3600" dirty="0" err="1" smtClean="0"/>
              <a:t>frameshift</a:t>
            </a:r>
            <a:r>
              <a:rPr lang="en-US" sz="3600" dirty="0" smtClean="0"/>
              <a:t>)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991571" y="3826618"/>
            <a:ext cx="265044" cy="47707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-30605" b="-30605"/>
          <a:stretch>
            <a:fillRect/>
          </a:stretch>
        </p:blipFill>
        <p:spPr>
          <a:xfrm>
            <a:off x="356771" y="1600200"/>
            <a:ext cx="8458468" cy="4651832"/>
          </a:xfrm>
          <a:prstGeom prst="rect">
            <a:avLst/>
          </a:prstGeom>
        </p:spPr>
      </p:pic>
      <p:pic>
        <p:nvPicPr>
          <p:cNvPr id="5" name="Picture 4" descr="Screen Shot 2014-09-27 at 3.39.16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153953" y="58065"/>
            <a:ext cx="12020545" cy="25031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Deletion 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8942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en-US" sz="3200" b="1" dirty="0" smtClean="0"/>
              <a:t>Deletion – </a:t>
            </a:r>
            <a:r>
              <a:rPr lang="en-US" sz="3200" dirty="0" smtClean="0"/>
              <a:t>deleting one or more nucleic acids </a:t>
            </a:r>
          </a:p>
          <a:p>
            <a:pPr lvl="1">
              <a:lnSpc>
                <a:spcPct val="90000"/>
              </a:lnSpc>
              <a:buNone/>
            </a:pPr>
            <a:endParaRPr lang="en-US" sz="3200" b="1" dirty="0" smtClean="0"/>
          </a:p>
          <a:p>
            <a:pPr marL="0" indent="0">
              <a:buNone/>
            </a:pPr>
            <a:r>
              <a:rPr lang="en-US" dirty="0"/>
              <a:t>Ex. Original DNA: TAC ACC TTG </a:t>
            </a:r>
          </a:p>
          <a:p>
            <a:pPr marL="0" indent="0">
              <a:buNone/>
            </a:pPr>
            <a:r>
              <a:rPr lang="en-US" dirty="0"/>
              <a:t>  Mutated DNA   : TAC AC   TTG </a:t>
            </a:r>
          </a:p>
          <a:p>
            <a:pPr marL="342900" lvl="1" indent="-342900">
              <a:buNone/>
            </a:pPr>
            <a:endParaRPr lang="en-US" dirty="0" smtClean="0"/>
          </a:p>
          <a:p>
            <a:pPr marL="342900" lvl="1" indent="-342900">
              <a:buNone/>
            </a:pPr>
            <a:r>
              <a:rPr lang="en-US" dirty="0" smtClean="0"/>
              <a:t> </a:t>
            </a:r>
            <a:r>
              <a:rPr lang="en-US" sz="3600" dirty="0" smtClean="0"/>
              <a:t>Outcome: </a:t>
            </a:r>
            <a:r>
              <a:rPr lang="en-US" sz="3600" dirty="0"/>
              <a:t>Outcome: grouping of bases shifts changing the </a:t>
            </a:r>
            <a:r>
              <a:rPr lang="en-US" sz="3600" dirty="0" smtClean="0"/>
              <a:t>codon (frameshift)</a:t>
            </a:r>
            <a:endParaRPr lang="en-US" sz="36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610757" y="3796370"/>
            <a:ext cx="185529" cy="41081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1506</TotalTime>
  <Words>429</Words>
  <Application>Microsoft Office PowerPoint</Application>
  <PresentationFormat>On-screen Show (4:3)</PresentationFormat>
  <Paragraphs>71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Calibri</vt:lpstr>
      <vt:lpstr>Office Theme</vt:lpstr>
      <vt:lpstr>Gene Mutations </vt:lpstr>
      <vt:lpstr>Mutations</vt:lpstr>
      <vt:lpstr>Point mutation</vt:lpstr>
      <vt:lpstr>Point Mutations </vt:lpstr>
      <vt:lpstr>Substitution</vt:lpstr>
      <vt:lpstr>PowerPoint Presentation</vt:lpstr>
      <vt:lpstr>Insertion </vt:lpstr>
      <vt:lpstr>PowerPoint Presentation</vt:lpstr>
      <vt:lpstr>Deletion </vt:lpstr>
      <vt:lpstr>PowerPoint Presentation</vt:lpstr>
      <vt:lpstr>Outcomes of point mutations </vt:lpstr>
      <vt:lpstr>Outcomes of point mutations </vt:lpstr>
      <vt:lpstr>Outcomes of point mutations </vt:lpstr>
      <vt:lpstr>Outcomes of point mutations </vt:lpstr>
      <vt:lpstr>Frameshift Mutation</vt:lpstr>
      <vt:lpstr>Activity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 Mutations</dc:title>
  <dc:creator>Kayla Odom</dc:creator>
  <cp:lastModifiedBy>Roman-Wensing, Kayla</cp:lastModifiedBy>
  <cp:revision>16</cp:revision>
  <dcterms:created xsi:type="dcterms:W3CDTF">2014-09-27T22:08:38Z</dcterms:created>
  <dcterms:modified xsi:type="dcterms:W3CDTF">2018-02-28T17:21:37Z</dcterms:modified>
</cp:coreProperties>
</file>